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2" r:id="rId6"/>
    <p:sldId id="263" r:id="rId7"/>
    <p:sldId id="264" r:id="rId8"/>
    <p:sldId id="265" r:id="rId9"/>
    <p:sldId id="266" r:id="rId10"/>
    <p:sldId id="267" r:id="rId11"/>
    <p:sldId id="268" r:id="rId12"/>
    <p:sldId id="26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9" d="100"/>
          <a:sy n="79" d="100"/>
        </p:scale>
        <p:origin x="15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80DC96B-D8A0-4773-8E58-13D730955586}" type="datetimeFigureOut">
              <a:rPr lang="en-IN" smtClean="0"/>
              <a:t>21-07-2022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837672-F28C-4D1D-8224-FD2DA1BF3153}" type="slidenum">
              <a:rPr lang="en-IN" smtClean="0"/>
              <a:t>‹#›</a:t>
            </a:fld>
            <a:endParaRPr lang="en-IN"/>
          </a:p>
        </p:txBody>
      </p:sp>
    </p:spTree>
    <p:extLst>
      <p:ext uri="{BB962C8B-B14F-4D97-AF65-F5344CB8AC3E}">
        <p14:creationId xmlns:p14="http://schemas.microsoft.com/office/powerpoint/2010/main" val="1463116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0DC96B-D8A0-4773-8E58-13D730955586}" type="datetimeFigureOut">
              <a:rPr lang="en-IN" smtClean="0"/>
              <a:t>21-07-2022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837672-F28C-4D1D-8224-FD2DA1BF3153}" type="slidenum">
              <a:rPr lang="en-IN" smtClean="0"/>
              <a:t>‹#›</a:t>
            </a:fld>
            <a:endParaRPr lang="en-IN"/>
          </a:p>
        </p:txBody>
      </p:sp>
    </p:spTree>
    <p:extLst>
      <p:ext uri="{BB962C8B-B14F-4D97-AF65-F5344CB8AC3E}">
        <p14:creationId xmlns:p14="http://schemas.microsoft.com/office/powerpoint/2010/main" val="1229992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0DC96B-D8A0-4773-8E58-13D730955586}" type="datetimeFigureOut">
              <a:rPr lang="en-IN" smtClean="0"/>
              <a:t>21-07-2022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837672-F28C-4D1D-8224-FD2DA1BF3153}" type="slidenum">
              <a:rPr lang="en-IN" smtClean="0"/>
              <a:t>‹#›</a:t>
            </a:fld>
            <a:endParaRPr lang="en-IN"/>
          </a:p>
        </p:txBody>
      </p:sp>
    </p:spTree>
    <p:extLst>
      <p:ext uri="{BB962C8B-B14F-4D97-AF65-F5344CB8AC3E}">
        <p14:creationId xmlns:p14="http://schemas.microsoft.com/office/powerpoint/2010/main" val="3407098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80DC96B-D8A0-4773-8E58-13D730955586}" type="datetimeFigureOut">
              <a:rPr lang="en-IN" smtClean="0"/>
              <a:t>21-07-2022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3837672-F28C-4D1D-8224-FD2DA1BF3153}" type="slidenum">
              <a:rPr lang="en-IN" smtClean="0"/>
              <a:t>‹#›</a:t>
            </a:fld>
            <a:endParaRPr lang="en-IN"/>
          </a:p>
        </p:txBody>
      </p:sp>
    </p:spTree>
    <p:extLst>
      <p:ext uri="{BB962C8B-B14F-4D97-AF65-F5344CB8AC3E}">
        <p14:creationId xmlns:p14="http://schemas.microsoft.com/office/powerpoint/2010/main" val="1270255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80DC96B-D8A0-4773-8E58-13D730955586}" type="datetimeFigureOut">
              <a:rPr lang="en-IN" smtClean="0"/>
              <a:t>21-07-2022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3837672-F28C-4D1D-8224-FD2DA1BF3153}" type="slidenum">
              <a:rPr lang="en-IN" smtClean="0"/>
              <a:t>‹#›</a:t>
            </a:fld>
            <a:endParaRPr lang="en-IN"/>
          </a:p>
        </p:txBody>
      </p:sp>
    </p:spTree>
    <p:extLst>
      <p:ext uri="{BB962C8B-B14F-4D97-AF65-F5344CB8AC3E}">
        <p14:creationId xmlns:p14="http://schemas.microsoft.com/office/powerpoint/2010/main" val="518669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80DC96B-D8A0-4773-8E58-13D730955586}" type="datetimeFigureOut">
              <a:rPr lang="en-IN" smtClean="0"/>
              <a:t>21-07-2022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3837672-F28C-4D1D-8224-FD2DA1BF3153}" type="slidenum">
              <a:rPr lang="en-IN" smtClean="0"/>
              <a:t>‹#›</a:t>
            </a:fld>
            <a:endParaRPr lang="en-IN"/>
          </a:p>
        </p:txBody>
      </p:sp>
    </p:spTree>
    <p:extLst>
      <p:ext uri="{BB962C8B-B14F-4D97-AF65-F5344CB8AC3E}">
        <p14:creationId xmlns:p14="http://schemas.microsoft.com/office/powerpoint/2010/main" val="1324347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0DC96B-D8A0-4773-8E58-13D730955586}" type="datetimeFigureOut">
              <a:rPr lang="en-IN" smtClean="0"/>
              <a:t>21-07-2022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3837672-F28C-4D1D-8224-FD2DA1BF3153}" type="slidenum">
              <a:rPr lang="en-IN" smtClean="0"/>
              <a:t>‹#›</a:t>
            </a:fld>
            <a:endParaRPr lang="en-IN"/>
          </a:p>
        </p:txBody>
      </p:sp>
    </p:spTree>
    <p:extLst>
      <p:ext uri="{BB962C8B-B14F-4D97-AF65-F5344CB8AC3E}">
        <p14:creationId xmlns:p14="http://schemas.microsoft.com/office/powerpoint/2010/main" val="2196846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80DC96B-D8A0-4773-8E58-13D730955586}" type="datetimeFigureOut">
              <a:rPr lang="en-IN" smtClean="0"/>
              <a:t>21-07-2022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3837672-F28C-4D1D-8224-FD2DA1BF3153}" type="slidenum">
              <a:rPr lang="en-IN" smtClean="0"/>
              <a:t>‹#›</a:t>
            </a:fld>
            <a:endParaRPr lang="en-IN"/>
          </a:p>
        </p:txBody>
      </p:sp>
    </p:spTree>
    <p:extLst>
      <p:ext uri="{BB962C8B-B14F-4D97-AF65-F5344CB8AC3E}">
        <p14:creationId xmlns:p14="http://schemas.microsoft.com/office/powerpoint/2010/main" val="3763267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0DC96B-D8A0-4773-8E58-13D730955586}" type="datetimeFigureOut">
              <a:rPr lang="en-IN" smtClean="0"/>
              <a:t>21-07-2022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3837672-F28C-4D1D-8224-FD2DA1BF3153}" type="slidenum">
              <a:rPr lang="en-IN" smtClean="0"/>
              <a:t>‹#›</a:t>
            </a:fld>
            <a:endParaRPr lang="en-IN"/>
          </a:p>
        </p:txBody>
      </p:sp>
    </p:spTree>
    <p:extLst>
      <p:ext uri="{BB962C8B-B14F-4D97-AF65-F5344CB8AC3E}">
        <p14:creationId xmlns:p14="http://schemas.microsoft.com/office/powerpoint/2010/main" val="2802452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0DC96B-D8A0-4773-8E58-13D730955586}" type="datetimeFigureOut">
              <a:rPr lang="en-IN" smtClean="0"/>
              <a:t>21-07-2022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837672-F28C-4D1D-8224-FD2DA1BF3153}" type="slidenum">
              <a:rPr lang="en-IN" smtClean="0"/>
              <a:t>‹#›</a:t>
            </a:fld>
            <a:endParaRPr lang="en-IN"/>
          </a:p>
        </p:txBody>
      </p:sp>
    </p:spTree>
    <p:extLst>
      <p:ext uri="{BB962C8B-B14F-4D97-AF65-F5344CB8AC3E}">
        <p14:creationId xmlns:p14="http://schemas.microsoft.com/office/powerpoint/2010/main" val="4229314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0DC96B-D8A0-4773-8E58-13D730955586}" type="datetimeFigureOut">
              <a:rPr lang="en-IN" smtClean="0"/>
              <a:t>21-07-2022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837672-F28C-4D1D-8224-FD2DA1BF3153}"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876797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0DC96B-D8A0-4773-8E58-13D730955586}" type="datetimeFigureOut">
              <a:rPr lang="en-IN" smtClean="0"/>
              <a:t>21-07-2022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837672-F28C-4D1D-8224-FD2DA1BF3153}" type="slidenum">
              <a:rPr lang="en-IN" smtClean="0"/>
              <a:t>‹#›</a:t>
            </a:fld>
            <a:endParaRPr lang="en-IN"/>
          </a:p>
        </p:txBody>
      </p:sp>
    </p:spTree>
    <p:extLst>
      <p:ext uri="{BB962C8B-B14F-4D97-AF65-F5344CB8AC3E}">
        <p14:creationId xmlns:p14="http://schemas.microsoft.com/office/powerpoint/2010/main" val="31792146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0DC96B-D8A0-4773-8E58-13D730955586}" type="datetimeFigureOut">
              <a:rPr lang="en-IN" smtClean="0"/>
              <a:t>21-07-2022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837672-F28C-4D1D-8224-FD2DA1BF3153}"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25590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0DC96B-D8A0-4773-8E58-13D730955586}" type="datetimeFigureOut">
              <a:rPr lang="en-IN" smtClean="0"/>
              <a:t>21-07-2022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837672-F28C-4D1D-8224-FD2DA1BF3153}" type="slidenum">
              <a:rPr lang="en-IN" smtClean="0"/>
              <a:t>‹#›</a:t>
            </a:fld>
            <a:endParaRPr lang="en-IN"/>
          </a:p>
        </p:txBody>
      </p:sp>
    </p:spTree>
    <p:extLst>
      <p:ext uri="{BB962C8B-B14F-4D97-AF65-F5344CB8AC3E}">
        <p14:creationId xmlns:p14="http://schemas.microsoft.com/office/powerpoint/2010/main" val="15304809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0DC96B-D8A0-4773-8E58-13D730955586}" type="datetimeFigureOut">
              <a:rPr lang="en-IN" smtClean="0"/>
              <a:t>21-07-2022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837672-F28C-4D1D-8224-FD2DA1BF3153}" type="slidenum">
              <a:rPr lang="en-IN" smtClean="0"/>
              <a:t>‹#›</a:t>
            </a:fld>
            <a:endParaRPr lang="en-IN"/>
          </a:p>
        </p:txBody>
      </p:sp>
    </p:spTree>
    <p:extLst>
      <p:ext uri="{BB962C8B-B14F-4D97-AF65-F5344CB8AC3E}">
        <p14:creationId xmlns:p14="http://schemas.microsoft.com/office/powerpoint/2010/main" val="3315315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0DC96B-D8A0-4773-8E58-13D730955586}" type="datetimeFigureOut">
              <a:rPr lang="en-IN" smtClean="0"/>
              <a:t>21-07-2022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837672-F28C-4D1D-8224-FD2DA1BF3153}" type="slidenum">
              <a:rPr lang="en-IN" smtClean="0"/>
              <a:t>‹#›</a:t>
            </a:fld>
            <a:endParaRPr lang="en-IN"/>
          </a:p>
        </p:txBody>
      </p:sp>
    </p:spTree>
    <p:extLst>
      <p:ext uri="{BB962C8B-B14F-4D97-AF65-F5344CB8AC3E}">
        <p14:creationId xmlns:p14="http://schemas.microsoft.com/office/powerpoint/2010/main" val="3447445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80DC96B-D8A0-4773-8E58-13D730955586}" type="datetimeFigureOut">
              <a:rPr lang="en-IN" smtClean="0"/>
              <a:t>21-07-2022</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3837672-F28C-4D1D-8224-FD2DA1BF3153}" type="slidenum">
              <a:rPr lang="en-IN" smtClean="0"/>
              <a:t>‹#›</a:t>
            </a:fld>
            <a:endParaRPr lang="en-IN"/>
          </a:p>
        </p:txBody>
      </p:sp>
    </p:spTree>
    <p:extLst>
      <p:ext uri="{BB962C8B-B14F-4D97-AF65-F5344CB8AC3E}">
        <p14:creationId xmlns:p14="http://schemas.microsoft.com/office/powerpoint/2010/main" val="243928867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encyclopedia.com/places/united-states-and-canada/us-political-geography/united-states" TargetMode="External"/><Relationship Id="rId2" Type="http://schemas.openxmlformats.org/officeDocument/2006/relationships/hyperlink" Target="https://www.encyclopedia.com/social-sciences-and-law/sociology-and-social-reform/sociology-general-terms-and-concepts/social-10" TargetMode="External"/><Relationship Id="rId1" Type="http://schemas.openxmlformats.org/officeDocument/2006/relationships/slideLayout" Target="../slideLayouts/slideLayout7.xml"/><Relationship Id="rId6" Type="http://schemas.openxmlformats.org/officeDocument/2006/relationships/hyperlink" Target="https://www.encyclopedia.com/social-sciences-and-law/sociology-and-social-reform/sociology-general-terms-and-concepts-63" TargetMode="External"/><Relationship Id="rId5" Type="http://schemas.openxmlformats.org/officeDocument/2006/relationships/hyperlink" Target="https://www.encyclopedia.com/places/united-states-and-canada/us-political-geography/chicago" TargetMode="External"/><Relationship Id="rId4" Type="http://schemas.openxmlformats.org/officeDocument/2006/relationships/hyperlink" Target="https://www.encyclopedia.com/places/united-states-and-canada/us-political-geography/wisconsin"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82891-A799-466E-AB74-27E4F39E3AD2}"/>
              </a:ext>
            </a:extLst>
          </p:cNvPr>
          <p:cNvSpPr>
            <a:spLocks noGrp="1"/>
          </p:cNvSpPr>
          <p:nvPr>
            <p:ph type="ctrTitle"/>
          </p:nvPr>
        </p:nvSpPr>
        <p:spPr/>
        <p:txBody>
          <a:bodyPr/>
          <a:lstStyle/>
          <a:p>
            <a:r>
              <a:rPr lang="en-IN" dirty="0"/>
              <a:t>SOCIAL DEMOGRAPHY</a:t>
            </a:r>
            <a:br>
              <a:rPr lang="en-IN" dirty="0"/>
            </a:br>
            <a:endParaRPr lang="en-IN" dirty="0"/>
          </a:p>
        </p:txBody>
      </p:sp>
      <p:sp>
        <p:nvSpPr>
          <p:cNvPr id="3" name="Subtitle 2">
            <a:extLst>
              <a:ext uri="{FF2B5EF4-FFF2-40B4-BE49-F238E27FC236}">
                <a16:creationId xmlns:a16="http://schemas.microsoft.com/office/drawing/2014/main" id="{CA51ED94-9A87-420A-99E8-B53890C994EA}"/>
              </a:ext>
            </a:extLst>
          </p:cNvPr>
          <p:cNvSpPr>
            <a:spLocks noGrp="1"/>
          </p:cNvSpPr>
          <p:nvPr>
            <p:ph type="subTitle" idx="1"/>
          </p:nvPr>
        </p:nvSpPr>
        <p:spPr/>
        <p:txBody>
          <a:bodyPr/>
          <a:lstStyle/>
          <a:p>
            <a:endParaRPr lang="en-IN" dirty="0"/>
          </a:p>
        </p:txBody>
      </p:sp>
    </p:spTree>
    <p:extLst>
      <p:ext uri="{BB962C8B-B14F-4D97-AF65-F5344CB8AC3E}">
        <p14:creationId xmlns:p14="http://schemas.microsoft.com/office/powerpoint/2010/main" val="144165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236225-0CC5-4F39-BB40-0D0CFB0B72F4}"/>
              </a:ext>
            </a:extLst>
          </p:cNvPr>
          <p:cNvSpPr txBox="1"/>
          <p:nvPr/>
        </p:nvSpPr>
        <p:spPr>
          <a:xfrm>
            <a:off x="1229989" y="631179"/>
            <a:ext cx="11466415" cy="4062651"/>
          </a:xfrm>
          <a:prstGeom prst="rect">
            <a:avLst/>
          </a:prstGeom>
          <a:noFill/>
        </p:spPr>
        <p:txBody>
          <a:bodyPr wrap="square" rtlCol="0">
            <a:spAutoFit/>
          </a:bodyPr>
          <a:lstStyle/>
          <a:p>
            <a:pPr algn="l" fontAlgn="base"/>
            <a:r>
              <a:rPr lang="en-US" sz="2400" b="1" dirty="0">
                <a:solidFill>
                  <a:srgbClr val="FF0000"/>
                </a:solidFill>
                <a:effectLst/>
                <a:latin typeface="Georgia" panose="02040502050405020303" pitchFamily="18" charset="0"/>
              </a:rPr>
              <a:t>Meaning of Demography:</a:t>
            </a:r>
          </a:p>
          <a:p>
            <a:pPr algn="l" fontAlgn="base"/>
            <a:endParaRPr lang="en-US" b="1" dirty="0">
              <a:solidFill>
                <a:srgbClr val="000000"/>
              </a:solidFill>
              <a:effectLst/>
              <a:latin typeface="Georgia" panose="02040502050405020303" pitchFamily="18" charset="0"/>
            </a:endParaRPr>
          </a:p>
          <a:p>
            <a:pPr algn="l" fontAlgn="base"/>
            <a:r>
              <a:rPr lang="en-US" b="1" dirty="0">
                <a:solidFill>
                  <a:srgbClr val="424142"/>
                </a:solidFill>
                <a:effectLst/>
                <a:latin typeface="Lato" panose="020F0502020204030203" pitchFamily="34" charset="0"/>
              </a:rPr>
              <a:t>The word ‘Demography’ is a combination of two Greek words, ‘Demos’ meaning people and ‘</a:t>
            </a:r>
            <a:r>
              <a:rPr lang="en-US" b="1" dirty="0" err="1">
                <a:solidFill>
                  <a:srgbClr val="424142"/>
                </a:solidFill>
                <a:effectLst/>
                <a:latin typeface="Lato" panose="020F0502020204030203" pitchFamily="34" charset="0"/>
              </a:rPr>
              <a:t>Graphy</a:t>
            </a:r>
            <a:r>
              <a:rPr lang="en-US" b="1" dirty="0">
                <a:solidFill>
                  <a:srgbClr val="424142"/>
                </a:solidFill>
                <a:effectLst/>
                <a:latin typeface="Lato" panose="020F0502020204030203" pitchFamily="34" charset="0"/>
              </a:rPr>
              <a:t>’ meaning science. Thus demography is the science of people. In the middle of the nineteenth century in 1855, the word ‘Demography’ was first used by a French writer Achille </a:t>
            </a:r>
            <a:r>
              <a:rPr lang="en-US" b="1" dirty="0" err="1">
                <a:solidFill>
                  <a:srgbClr val="424142"/>
                </a:solidFill>
                <a:effectLst/>
                <a:latin typeface="Lato" panose="020F0502020204030203" pitchFamily="34" charset="0"/>
              </a:rPr>
              <a:t>Guillard</a:t>
            </a:r>
            <a:r>
              <a:rPr lang="en-US" b="1" dirty="0">
                <a:solidFill>
                  <a:srgbClr val="424142"/>
                </a:solidFill>
                <a:effectLst/>
                <a:latin typeface="Lato" panose="020F0502020204030203" pitchFamily="34" charset="0"/>
              </a:rPr>
              <a:t>.</a:t>
            </a:r>
          </a:p>
          <a:p>
            <a:pPr algn="l" fontAlgn="base"/>
            <a:endParaRPr lang="en-US" dirty="0">
              <a:solidFill>
                <a:srgbClr val="424142"/>
              </a:solidFill>
              <a:latin typeface="Lato" panose="020F0502020204030203" pitchFamily="34" charset="0"/>
            </a:endParaRPr>
          </a:p>
          <a:p>
            <a:pPr algn="l" fontAlgn="base"/>
            <a:r>
              <a:rPr lang="en-US" b="1" i="0" dirty="0">
                <a:solidFill>
                  <a:srgbClr val="FF0000"/>
                </a:solidFill>
                <a:effectLst/>
                <a:latin typeface="Roboto" panose="02000000000000000000" pitchFamily="2" charset="0"/>
              </a:rPr>
              <a:t>Donald J</a:t>
            </a:r>
            <a:r>
              <a:rPr lang="en-US" b="0" i="0" dirty="0">
                <a:solidFill>
                  <a:srgbClr val="FF0000"/>
                </a:solidFill>
                <a:effectLst/>
                <a:latin typeface="Roboto" panose="02000000000000000000" pitchFamily="2" charset="0"/>
              </a:rPr>
              <a:t>. </a:t>
            </a:r>
            <a:r>
              <a:rPr lang="en-US" b="1" i="0" dirty="0">
                <a:solidFill>
                  <a:srgbClr val="FF0000"/>
                </a:solidFill>
                <a:effectLst/>
                <a:latin typeface="Roboto" panose="02000000000000000000" pitchFamily="2" charset="0"/>
              </a:rPr>
              <a:t>Bogue</a:t>
            </a:r>
            <a:r>
              <a:rPr lang="en-US" b="0" i="0" dirty="0">
                <a:solidFill>
                  <a:srgbClr val="FF0000"/>
                </a:solidFill>
                <a:effectLst/>
                <a:latin typeface="Roboto" panose="02000000000000000000" pitchFamily="2" charset="0"/>
              </a:rPr>
              <a:t> </a:t>
            </a:r>
            <a:r>
              <a:rPr lang="en-US" b="1" i="0" dirty="0">
                <a:solidFill>
                  <a:srgbClr val="FF0000"/>
                </a:solidFill>
                <a:effectLst/>
                <a:latin typeface="Roboto" panose="02000000000000000000" pitchFamily="2" charset="0"/>
              </a:rPr>
              <a:t>Demography</a:t>
            </a:r>
            <a:r>
              <a:rPr lang="en-US" b="0" i="0" dirty="0">
                <a:solidFill>
                  <a:srgbClr val="FF0000"/>
                </a:solidFill>
                <a:effectLst/>
                <a:latin typeface="Roboto" panose="02000000000000000000" pitchFamily="2" charset="0"/>
              </a:rPr>
              <a:t> </a:t>
            </a:r>
            <a:r>
              <a:rPr lang="en-US" b="0" i="0" dirty="0">
                <a:solidFill>
                  <a:srgbClr val="111111"/>
                </a:solidFill>
                <a:effectLst/>
                <a:latin typeface="Roboto" panose="02000000000000000000" pitchFamily="2" charset="0"/>
              </a:rPr>
              <a:t>is the mathematical study of size, composition and special distribution of population and of changes through the operation of the five processes of fertility, mortality, marriage, migration and social mobility.</a:t>
            </a:r>
          </a:p>
          <a:p>
            <a:pPr algn="l" fontAlgn="base"/>
            <a:endParaRPr lang="en-US" b="0" i="0" dirty="0">
              <a:solidFill>
                <a:srgbClr val="111111"/>
              </a:solidFill>
              <a:effectLst/>
              <a:latin typeface="Roboto" panose="02000000000000000000" pitchFamily="2" charset="0"/>
            </a:endParaRPr>
          </a:p>
          <a:p>
            <a:pPr algn="l" fontAlgn="base"/>
            <a:endParaRPr lang="en-US" dirty="0">
              <a:solidFill>
                <a:srgbClr val="111111"/>
              </a:solidFill>
              <a:latin typeface="Roboto" panose="02000000000000000000" pitchFamily="2" charset="0"/>
            </a:endParaRPr>
          </a:p>
          <a:p>
            <a:pPr algn="l" fontAlgn="base"/>
            <a:r>
              <a:rPr lang="en-US" b="1" i="0" dirty="0">
                <a:solidFill>
                  <a:srgbClr val="FF0000"/>
                </a:solidFill>
                <a:effectLst/>
                <a:latin typeface="Roboto" panose="02000000000000000000" pitchFamily="2" charset="0"/>
              </a:rPr>
              <a:t>Benjamin</a:t>
            </a:r>
            <a:r>
              <a:rPr lang="en-US" b="0" i="0" dirty="0">
                <a:solidFill>
                  <a:srgbClr val="FF0000"/>
                </a:solidFill>
                <a:effectLst/>
                <a:latin typeface="Roboto" panose="02000000000000000000" pitchFamily="2" charset="0"/>
              </a:rPr>
              <a:t> </a:t>
            </a:r>
            <a:r>
              <a:rPr lang="en-US" b="0" i="0" dirty="0">
                <a:solidFill>
                  <a:srgbClr val="111111"/>
                </a:solidFill>
                <a:effectLst/>
                <a:latin typeface="Roboto" panose="02000000000000000000" pitchFamily="2" charset="0"/>
              </a:rPr>
              <a:t>Demography is concerned with the </a:t>
            </a:r>
            <a:r>
              <a:rPr lang="en-US" b="1" i="0" dirty="0">
                <a:solidFill>
                  <a:srgbClr val="111111"/>
                </a:solidFill>
                <a:effectLst/>
                <a:latin typeface="Roboto" panose="02000000000000000000" pitchFamily="2" charset="0"/>
              </a:rPr>
              <a:t>measuring of the past and future population change</a:t>
            </a:r>
            <a:r>
              <a:rPr lang="en-US" b="0" i="0" dirty="0">
                <a:solidFill>
                  <a:srgbClr val="111111"/>
                </a:solidFill>
                <a:effectLst/>
                <a:latin typeface="Roboto" panose="02000000000000000000" pitchFamily="2" charset="0"/>
              </a:rPr>
              <a:t> and for this purpose the demographers must quantify the elements of fertility, mortality and migration as well as social and economic influences.</a:t>
            </a:r>
            <a:endParaRPr lang="en-US" b="0" dirty="0">
              <a:solidFill>
                <a:srgbClr val="424142"/>
              </a:solidFill>
              <a:effectLst/>
              <a:latin typeface="Lato" panose="020F0502020204030203" pitchFamily="34" charset="0"/>
            </a:endParaRPr>
          </a:p>
        </p:txBody>
      </p:sp>
    </p:spTree>
    <p:extLst>
      <p:ext uri="{BB962C8B-B14F-4D97-AF65-F5344CB8AC3E}">
        <p14:creationId xmlns:p14="http://schemas.microsoft.com/office/powerpoint/2010/main" val="1820329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8CBE16-E888-45B4-A11D-A4DC66DB05FC}"/>
              </a:ext>
            </a:extLst>
          </p:cNvPr>
          <p:cNvSpPr txBox="1"/>
          <p:nvPr/>
        </p:nvSpPr>
        <p:spPr>
          <a:xfrm>
            <a:off x="550258" y="335845"/>
            <a:ext cx="8804135" cy="6278642"/>
          </a:xfrm>
          <a:prstGeom prst="rect">
            <a:avLst/>
          </a:prstGeom>
          <a:noFill/>
        </p:spPr>
        <p:txBody>
          <a:bodyPr wrap="square" rtlCol="0">
            <a:spAutoFit/>
          </a:bodyPr>
          <a:lstStyle/>
          <a:p>
            <a:r>
              <a:rPr lang="en-US" sz="2400" b="1" i="0" u="none" strike="noStrike" dirty="0">
                <a:solidFill>
                  <a:srgbClr val="FF0000"/>
                </a:solidFill>
                <a:effectLst/>
                <a:latin typeface="Arial" panose="020B0604020202020204" pitchFamily="34" charset="0"/>
              </a:rPr>
              <a:t>DEVELOPMENT OF SOCIAL DEMOGRAPHY</a:t>
            </a:r>
            <a:endParaRPr lang="en-US" sz="2400" b="1" i="0" dirty="0">
              <a:solidFill>
                <a:srgbClr val="FF0000"/>
              </a:solidFill>
              <a:effectLst/>
              <a:latin typeface="Arial" panose="020B0604020202020204" pitchFamily="34" charset="0"/>
            </a:endParaRPr>
          </a:p>
          <a:p>
            <a:pPr marL="285750" indent="-285750" algn="l">
              <a:buFont typeface="Arial" panose="020B0604020202020204" pitchFamily="34" charset="0"/>
              <a:buChar char="•"/>
            </a:pPr>
            <a:r>
              <a:rPr lang="en-US" b="0" i="0" u="none" strike="noStrike" dirty="0">
                <a:effectLst/>
                <a:latin typeface="Arial" panose="020B0604020202020204" pitchFamily="34" charset="0"/>
                <a:hlinkClick r:id="rId2">
                  <a:extLst>
                    <a:ext uri="{A12FA001-AC4F-418D-AE19-62706E023703}">
                      <ahyp:hlinkClr xmlns:ahyp="http://schemas.microsoft.com/office/drawing/2018/hyperlinkcolor" val="tx"/>
                    </a:ext>
                  </a:extLst>
                </a:hlinkClick>
              </a:rPr>
              <a:t>Social demography</a:t>
            </a:r>
            <a:r>
              <a:rPr lang="en-US" b="0" i="0" dirty="0">
                <a:effectLst/>
                <a:latin typeface="Arial" panose="020B0604020202020204" pitchFamily="34" charset="0"/>
              </a:rPr>
              <a:t> emerged as an academic discipline in the </a:t>
            </a:r>
            <a:r>
              <a:rPr lang="en-US" b="0" i="0" u="none" strike="noStrike" dirty="0">
                <a:effectLst/>
                <a:latin typeface="Arial" panose="020B0604020202020204" pitchFamily="34" charset="0"/>
                <a:hlinkClick r:id="rId3">
                  <a:extLst>
                    <a:ext uri="{A12FA001-AC4F-418D-AE19-62706E023703}">
                      <ahyp:hlinkClr xmlns:ahyp="http://schemas.microsoft.com/office/drawing/2018/hyperlinkcolor" val="tx"/>
                    </a:ext>
                  </a:extLst>
                </a:hlinkClick>
              </a:rPr>
              <a:t>United States</a:t>
            </a:r>
            <a:r>
              <a:rPr lang="en-US" b="0" i="0" dirty="0">
                <a:effectLst/>
                <a:latin typeface="Arial" panose="020B0604020202020204" pitchFamily="34" charset="0"/>
              </a:rPr>
              <a:t> over the course of the last half of the twentieth century.</a:t>
            </a:r>
          </a:p>
          <a:p>
            <a:pPr marL="285750" indent="-285750" algn="l">
              <a:buFont typeface="Arial" panose="020B0604020202020204" pitchFamily="34" charset="0"/>
              <a:buChar char="•"/>
            </a:pPr>
            <a:r>
              <a:rPr lang="en-US" b="0" i="0" dirty="0">
                <a:effectLst/>
                <a:latin typeface="Arial" panose="020B0604020202020204" pitchFamily="34" charset="0"/>
              </a:rPr>
              <a:t> Kingsley Davis coined the term </a:t>
            </a:r>
            <a:r>
              <a:rPr lang="en-US" b="0" i="1" dirty="0">
                <a:effectLst/>
                <a:latin typeface="Arial" panose="020B0604020202020204" pitchFamily="34" charset="0"/>
              </a:rPr>
              <a:t>social demography</a:t>
            </a:r>
            <a:r>
              <a:rPr lang="en-US" b="0" i="0" dirty="0">
                <a:effectLst/>
                <a:latin typeface="Arial" panose="020B0604020202020204" pitchFamily="34" charset="0"/>
              </a:rPr>
              <a:t> in a 1963 paper (</a:t>
            </a:r>
            <a:r>
              <a:rPr lang="en-US" b="0" i="0" dirty="0" err="1">
                <a:effectLst/>
                <a:latin typeface="Arial" panose="020B0604020202020204" pitchFamily="34" charset="0"/>
              </a:rPr>
              <a:t>Heer</a:t>
            </a:r>
            <a:r>
              <a:rPr lang="en-US" b="0" i="0" dirty="0">
                <a:effectLst/>
                <a:latin typeface="Arial" panose="020B0604020202020204" pitchFamily="34" charset="0"/>
              </a:rPr>
              <a:t> 2005). Previously, the term </a:t>
            </a:r>
            <a:r>
              <a:rPr lang="en-US" b="0" i="1" dirty="0">
                <a:effectLst/>
                <a:latin typeface="Arial" panose="020B0604020202020204" pitchFamily="34" charset="0"/>
              </a:rPr>
              <a:t>population studies</a:t>
            </a:r>
            <a:r>
              <a:rPr lang="en-US" b="0" i="0" dirty="0">
                <a:effectLst/>
                <a:latin typeface="Arial" panose="020B0604020202020204" pitchFamily="34" charset="0"/>
              </a:rPr>
              <a:t> was used to denote the study of social status using demographic techniques.</a:t>
            </a:r>
          </a:p>
          <a:p>
            <a:pPr marL="285750" indent="-285750" algn="l">
              <a:buFont typeface="Arial" panose="020B0604020202020204" pitchFamily="34" charset="0"/>
              <a:buChar char="•"/>
            </a:pPr>
            <a:r>
              <a:rPr lang="en-US" b="0" i="0" dirty="0">
                <a:effectLst/>
                <a:latin typeface="Arial" panose="020B0604020202020204" pitchFamily="34" charset="0"/>
              </a:rPr>
              <a:t> In 1970, Thomas Ford and Gordon DeJong published a textbook titled </a:t>
            </a:r>
            <a:r>
              <a:rPr lang="en-US" b="0" i="1" dirty="0">
                <a:effectLst/>
                <a:latin typeface="Arial" panose="020B0604020202020204" pitchFamily="34" charset="0"/>
              </a:rPr>
              <a:t>Social Demography</a:t>
            </a:r>
            <a:r>
              <a:rPr lang="en-US" b="0" i="0" dirty="0">
                <a:effectLst/>
                <a:latin typeface="Arial" panose="020B0604020202020204" pitchFamily="34" charset="0"/>
              </a:rPr>
              <a:t>, which included research exemplars in the field.</a:t>
            </a:r>
          </a:p>
          <a:p>
            <a:pPr marL="285750" indent="-285750" algn="l">
              <a:buFont typeface="Arial" panose="020B0604020202020204" pitchFamily="34" charset="0"/>
              <a:buChar char="•"/>
            </a:pPr>
            <a:r>
              <a:rPr lang="en-US" b="0" i="0" dirty="0">
                <a:effectLst/>
                <a:latin typeface="Arial" panose="020B0604020202020204" pitchFamily="34" charset="0"/>
              </a:rPr>
              <a:t> In 1975 the first conference on social demography was held at the University of </a:t>
            </a:r>
            <a:r>
              <a:rPr lang="en-US" b="0" i="0" u="none" strike="noStrike" dirty="0">
                <a:effectLst/>
                <a:latin typeface="Arial" panose="020B0604020202020204" pitchFamily="34" charset="0"/>
                <a:hlinkClick r:id="rId4">
                  <a:extLst>
                    <a:ext uri="{A12FA001-AC4F-418D-AE19-62706E023703}">
                      <ahyp:hlinkClr xmlns:ahyp="http://schemas.microsoft.com/office/drawing/2018/hyperlinkcolor" val="tx"/>
                    </a:ext>
                  </a:extLst>
                </a:hlinkClick>
              </a:rPr>
              <a:t>Wisconsin</a:t>
            </a:r>
            <a:r>
              <a:rPr lang="en-US" b="0" i="0" dirty="0">
                <a:effectLst/>
                <a:latin typeface="Arial" panose="020B0604020202020204" pitchFamily="34" charset="0"/>
              </a:rPr>
              <a:t>.</a:t>
            </a:r>
          </a:p>
          <a:p>
            <a:pPr algn="l"/>
            <a:endParaRPr lang="en-US" dirty="0">
              <a:latin typeface="Arial" panose="020B0604020202020204" pitchFamily="34" charset="0"/>
            </a:endParaRPr>
          </a:p>
          <a:p>
            <a:pPr algn="l"/>
            <a:endParaRPr lang="en-US" b="0" i="0" dirty="0">
              <a:effectLst/>
              <a:latin typeface="Arial" panose="020B0604020202020204" pitchFamily="34" charset="0"/>
            </a:endParaRPr>
          </a:p>
          <a:p>
            <a:pPr marL="285750" indent="-285750" algn="l">
              <a:buFont typeface="Arial" panose="020B0604020202020204" pitchFamily="34" charset="0"/>
              <a:buChar char="•"/>
            </a:pPr>
            <a:r>
              <a:rPr lang="en-US" b="0" i="0" dirty="0">
                <a:effectLst/>
                <a:latin typeface="Arial" panose="020B0604020202020204" pitchFamily="34" charset="0"/>
              </a:rPr>
              <a:t>Sociology and social demography developed in tandem over the course of the twentieth century. Early social theorists utilized demographic data as empirical evidence of their claims. </a:t>
            </a:r>
          </a:p>
          <a:p>
            <a:pPr marL="285750" indent="-285750" algn="l">
              <a:buFont typeface="Arial" panose="020B0604020202020204" pitchFamily="34" charset="0"/>
              <a:buChar char="•"/>
            </a:pPr>
            <a:r>
              <a:rPr lang="en-US" b="0" i="0" dirty="0">
                <a:effectLst/>
                <a:latin typeface="Arial" panose="020B0604020202020204" pitchFamily="34" charset="0"/>
              </a:rPr>
              <a:t>Robert Park and Ernest Burgess, along with many others within the </a:t>
            </a:r>
            <a:r>
              <a:rPr lang="en-US" b="0" i="0" u="none" strike="noStrike" dirty="0">
                <a:effectLst/>
                <a:latin typeface="Arial" panose="020B0604020202020204" pitchFamily="34" charset="0"/>
                <a:hlinkClick r:id="rId5">
                  <a:extLst>
                    <a:ext uri="{A12FA001-AC4F-418D-AE19-62706E023703}">
                      <ahyp:hlinkClr xmlns:ahyp="http://schemas.microsoft.com/office/drawing/2018/hyperlinkcolor" val="tx"/>
                    </a:ext>
                  </a:extLst>
                </a:hlinkClick>
              </a:rPr>
              <a:t>Chicago</a:t>
            </a:r>
            <a:r>
              <a:rPr lang="en-US" b="0" i="0" dirty="0">
                <a:effectLst/>
                <a:latin typeface="Arial" panose="020B0604020202020204" pitchFamily="34" charset="0"/>
              </a:rPr>
              <a:t> school of sociology, later extended the use of demographic data to support sociological claims of urban growth and population distribution by socioeconomic status.</a:t>
            </a:r>
          </a:p>
          <a:p>
            <a:pPr marL="285750" indent="-285750" algn="l">
              <a:buFont typeface="Arial" panose="020B0604020202020204" pitchFamily="34" charset="0"/>
              <a:buChar char="•"/>
            </a:pPr>
            <a:r>
              <a:rPr lang="en-US" b="0" i="0" dirty="0">
                <a:effectLst/>
                <a:latin typeface="Arial" panose="020B0604020202020204" pitchFamily="34" charset="0"/>
              </a:rPr>
              <a:t> In the late 1950s, Philip Hauser and Otis Duncan codified the connection of sociology and demography in their work </a:t>
            </a:r>
            <a:r>
              <a:rPr lang="en-US" b="0" i="1" u="none" strike="noStrike" dirty="0">
                <a:effectLst/>
                <a:latin typeface="Arial" panose="020B0604020202020204" pitchFamily="34" charset="0"/>
                <a:hlinkClick r:id="rId6">
                  <a:extLst>
                    <a:ext uri="{A12FA001-AC4F-418D-AE19-62706E023703}">
                      <ahyp:hlinkClr xmlns:ahyp="http://schemas.microsoft.com/office/drawing/2018/hyperlinkcolor" val="tx"/>
                    </a:ext>
                  </a:extLst>
                </a:hlinkClick>
              </a:rPr>
              <a:t>Population Studies</a:t>
            </a:r>
            <a:r>
              <a:rPr lang="en-US" b="0" i="0" dirty="0">
                <a:effectLst/>
                <a:latin typeface="Arial" panose="020B0604020202020204" pitchFamily="34" charset="0"/>
              </a:rPr>
              <a:t>.</a:t>
            </a:r>
          </a:p>
          <a:p>
            <a:endParaRPr lang="en-IN" dirty="0"/>
          </a:p>
        </p:txBody>
      </p:sp>
    </p:spTree>
    <p:extLst>
      <p:ext uri="{BB962C8B-B14F-4D97-AF65-F5344CB8AC3E}">
        <p14:creationId xmlns:p14="http://schemas.microsoft.com/office/powerpoint/2010/main" val="1770281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7E78080-8F89-4B9C-9E13-5A506CF1E1BC}"/>
              </a:ext>
            </a:extLst>
          </p:cNvPr>
          <p:cNvSpPr txBox="1"/>
          <p:nvPr/>
        </p:nvSpPr>
        <p:spPr>
          <a:xfrm>
            <a:off x="1100518" y="1140977"/>
            <a:ext cx="8148678" cy="3416320"/>
          </a:xfrm>
          <a:prstGeom prst="rect">
            <a:avLst/>
          </a:prstGeom>
          <a:noFill/>
        </p:spPr>
        <p:txBody>
          <a:bodyPr wrap="square" rtlCol="0">
            <a:spAutoFit/>
          </a:bodyPr>
          <a:lstStyle/>
          <a:p>
            <a:r>
              <a:rPr lang="en-IN" dirty="0"/>
              <a:t>NATURE OF SOCIAL DEMOGRAPHY</a:t>
            </a:r>
          </a:p>
          <a:p>
            <a:endParaRPr lang="en-IN" dirty="0"/>
          </a:p>
          <a:p>
            <a:pPr marL="285750" indent="-285750">
              <a:buFont typeface="Arial" panose="020B0604020202020204" pitchFamily="34" charset="0"/>
              <a:buChar char="•"/>
            </a:pPr>
            <a:r>
              <a:rPr lang="en-IN" dirty="0"/>
              <a:t>The nature of demography according to John V </a:t>
            </a:r>
            <a:r>
              <a:rPr lang="en-IN" dirty="0" err="1"/>
              <a:t>Grauman</a:t>
            </a:r>
            <a:r>
              <a:rPr lang="en-IN" dirty="0"/>
              <a:t> ,Demography  is both and abstract science and applied technology.</a:t>
            </a:r>
          </a:p>
          <a:p>
            <a:pPr marL="285750" indent="-285750">
              <a:buFont typeface="Arial" panose="020B0604020202020204" pitchFamily="34" charset="0"/>
              <a:buChar char="•"/>
            </a:pPr>
            <a:r>
              <a:rPr lang="en-IN" dirty="0"/>
              <a:t>Population studies cover three main aspects namely; Size , composition and distribution.</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A). SIZE  Demographic studies aim to </a:t>
            </a:r>
            <a:r>
              <a:rPr lang="en-IN" dirty="0" err="1"/>
              <a:t>achive</a:t>
            </a:r>
            <a:r>
              <a:rPr lang="en-IN" dirty="0"/>
              <a:t> the objective of gaining knowledge of the </a:t>
            </a:r>
            <a:r>
              <a:rPr lang="en-IN" dirty="0" err="1"/>
              <a:t>size.The</a:t>
            </a:r>
            <a:r>
              <a:rPr lang="en-IN" dirty="0"/>
              <a:t> study aims at problem like  how many people live in a population </a:t>
            </a:r>
            <a:r>
              <a:rPr lang="en-IN" dirty="0" err="1"/>
              <a:t>group,change</a:t>
            </a:r>
            <a:r>
              <a:rPr lang="en-IN" dirty="0"/>
              <a:t> taking place in the size ofc the </a:t>
            </a:r>
            <a:r>
              <a:rPr lang="en-IN" dirty="0" err="1"/>
              <a:t>group,how</a:t>
            </a:r>
            <a:r>
              <a:rPr lang="en-IN" dirty="0"/>
              <a:t> these change affect the size of population. </a:t>
            </a:r>
          </a:p>
          <a:p>
            <a:endParaRPr lang="en-IN" dirty="0"/>
          </a:p>
        </p:txBody>
      </p:sp>
    </p:spTree>
    <p:extLst>
      <p:ext uri="{BB962C8B-B14F-4D97-AF65-F5344CB8AC3E}">
        <p14:creationId xmlns:p14="http://schemas.microsoft.com/office/powerpoint/2010/main" val="1188064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BA5EAE-606D-4723-A871-CFC8F4FDBE3E}"/>
              </a:ext>
            </a:extLst>
          </p:cNvPr>
          <p:cNvSpPr txBox="1"/>
          <p:nvPr/>
        </p:nvSpPr>
        <p:spPr>
          <a:xfrm>
            <a:off x="1327094" y="566442"/>
            <a:ext cx="7412304" cy="5078313"/>
          </a:xfrm>
          <a:prstGeom prst="rect">
            <a:avLst/>
          </a:prstGeom>
          <a:noFill/>
        </p:spPr>
        <p:txBody>
          <a:bodyPr wrap="square" rtlCol="0">
            <a:spAutoFit/>
          </a:bodyPr>
          <a:lstStyle/>
          <a:p>
            <a:r>
              <a:rPr lang="en-IN" dirty="0"/>
              <a:t>NATURE OF SOCIAL DEMOGRAPHY</a:t>
            </a:r>
          </a:p>
          <a:p>
            <a:endParaRPr lang="en-IN" dirty="0"/>
          </a:p>
          <a:p>
            <a:r>
              <a:rPr lang="en-IN" dirty="0"/>
              <a:t>B) COMPOSITION : it covers the measurable character of the people in a given population . Composition of different groups differ in different ways .Age and sex are major components which are majorly used in population studies .The composition of population is very important in specific aspect of social life.</a:t>
            </a:r>
          </a:p>
          <a:p>
            <a:endParaRPr lang="en-IN" dirty="0"/>
          </a:p>
          <a:p>
            <a:r>
              <a:rPr lang="en-IN" dirty="0"/>
              <a:t>C) DISTRIBUTION : Population </a:t>
            </a:r>
            <a:r>
              <a:rPr lang="en-IN" dirty="0" err="1"/>
              <a:t>distrubation</a:t>
            </a:r>
            <a:r>
              <a:rPr lang="en-IN" dirty="0"/>
              <a:t> study is about how the people are distributed in a particular State /Area /Nation.</a:t>
            </a:r>
          </a:p>
          <a:p>
            <a:endParaRPr lang="en-IN" dirty="0"/>
          </a:p>
          <a:p>
            <a:r>
              <a:rPr lang="en-IN" dirty="0"/>
              <a:t> Population distribution can be done in three basic pattern .They are</a:t>
            </a:r>
          </a:p>
          <a:p>
            <a:pPr marL="285750" indent="-285750">
              <a:buFont typeface="Arial" panose="020B0604020202020204" pitchFamily="34" charset="0"/>
              <a:buChar char="•"/>
            </a:pPr>
            <a:r>
              <a:rPr lang="en-IN" dirty="0"/>
              <a:t>UNIFORM</a:t>
            </a:r>
          </a:p>
          <a:p>
            <a:pPr marL="285750" indent="-285750">
              <a:buFont typeface="Arial" panose="020B0604020202020204" pitchFamily="34" charset="0"/>
              <a:buChar char="•"/>
            </a:pPr>
            <a:r>
              <a:rPr lang="en-IN" dirty="0"/>
              <a:t>RANDOM </a:t>
            </a:r>
          </a:p>
          <a:p>
            <a:pPr marL="285750" indent="-285750">
              <a:buFont typeface="Arial" panose="020B0604020202020204" pitchFamily="34" charset="0"/>
              <a:buChar char="•"/>
            </a:pPr>
            <a:r>
              <a:rPr lang="en-IN" dirty="0"/>
              <a:t>CLUSTERED</a:t>
            </a:r>
          </a:p>
          <a:p>
            <a:endParaRPr lang="en-IN" dirty="0"/>
          </a:p>
          <a:p>
            <a:endParaRPr lang="en-IN" dirty="0"/>
          </a:p>
          <a:p>
            <a:endParaRPr lang="en-IN" dirty="0"/>
          </a:p>
        </p:txBody>
      </p:sp>
    </p:spTree>
    <p:extLst>
      <p:ext uri="{BB962C8B-B14F-4D97-AF65-F5344CB8AC3E}">
        <p14:creationId xmlns:p14="http://schemas.microsoft.com/office/powerpoint/2010/main" val="342176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E3E01E-B887-4135-941B-088D49352B90}"/>
              </a:ext>
            </a:extLst>
          </p:cNvPr>
          <p:cNvSpPr txBox="1"/>
          <p:nvPr/>
        </p:nvSpPr>
        <p:spPr>
          <a:xfrm flipH="1">
            <a:off x="1068148" y="736375"/>
            <a:ext cx="8496637" cy="5909310"/>
          </a:xfrm>
          <a:prstGeom prst="rect">
            <a:avLst/>
          </a:prstGeom>
          <a:noFill/>
        </p:spPr>
        <p:txBody>
          <a:bodyPr wrap="square" rtlCol="0">
            <a:spAutoFit/>
          </a:bodyPr>
          <a:lstStyle/>
          <a:p>
            <a:r>
              <a:rPr lang="en-IN" dirty="0"/>
              <a:t>SCOPE OF SOCIAL  DEMOGRAPHY</a:t>
            </a:r>
          </a:p>
          <a:p>
            <a:r>
              <a:rPr lang="en-IN" dirty="0"/>
              <a:t> 1) Size of population : Population is primarily studied in the form of  its size . In Indian context population survey’s  are undertaken  after every ten years.</a:t>
            </a:r>
          </a:p>
          <a:p>
            <a:endParaRPr lang="en-IN" dirty="0"/>
          </a:p>
          <a:p>
            <a:pPr marL="342900" indent="-342900">
              <a:buAutoNum type="arabicParenR" startAt="2"/>
            </a:pPr>
            <a:r>
              <a:rPr lang="en-IN" dirty="0"/>
              <a:t>Organization of population : It include Age ,sex ,marital status, educational attainment ,religion ,caste etc.</a:t>
            </a:r>
          </a:p>
          <a:p>
            <a:endParaRPr lang="en-IN" dirty="0"/>
          </a:p>
          <a:p>
            <a:pPr marL="342900" indent="-342900">
              <a:buAutoNum type="arabicParenR" startAt="3"/>
            </a:pPr>
            <a:r>
              <a:rPr lang="en-IN" dirty="0"/>
              <a:t>Population distribution : population distribution is studied  according to geographical areas, classification of </a:t>
            </a:r>
            <a:r>
              <a:rPr lang="en-IN" dirty="0" err="1"/>
              <a:t>residence,density</a:t>
            </a:r>
            <a:r>
              <a:rPr lang="en-IN" dirty="0"/>
              <a:t> and percentage of  population.</a:t>
            </a:r>
          </a:p>
          <a:p>
            <a:pPr marL="342900" indent="-342900">
              <a:buAutoNum type="arabicParenR" startAt="3"/>
            </a:pPr>
            <a:endParaRPr lang="en-IN" dirty="0"/>
          </a:p>
          <a:p>
            <a:pPr marL="342900" indent="-342900">
              <a:buAutoNum type="arabicParenR" startAt="3"/>
            </a:pPr>
            <a:r>
              <a:rPr lang="en-IN" dirty="0"/>
              <a:t>Fertility : It is expressed in terms of birth rate, birth </a:t>
            </a:r>
            <a:r>
              <a:rPr lang="en-IN" dirty="0" err="1"/>
              <a:t>order,family</a:t>
            </a:r>
            <a:r>
              <a:rPr lang="en-IN" dirty="0"/>
              <a:t> size, sterility and contraception etc. </a:t>
            </a:r>
          </a:p>
          <a:p>
            <a:pPr marL="342900" indent="-342900">
              <a:buAutoNum type="arabicParenR" startAt="3"/>
            </a:pPr>
            <a:endParaRPr lang="en-IN" dirty="0"/>
          </a:p>
          <a:p>
            <a:pPr marL="342900" indent="-342900">
              <a:buAutoNum type="arabicParenR" startAt="3"/>
            </a:pPr>
            <a:r>
              <a:rPr lang="en-IN" dirty="0"/>
              <a:t>Mortality :It is measured by crude death rate and infant mortality rate.</a:t>
            </a:r>
          </a:p>
          <a:p>
            <a:r>
              <a:rPr lang="en-IN" dirty="0"/>
              <a:t>      Mortality includes cause of death  ,level and trends of </a:t>
            </a:r>
            <a:r>
              <a:rPr lang="en-IN" dirty="0" err="1"/>
              <a:t>mortality,urban</a:t>
            </a:r>
            <a:r>
              <a:rPr lang="en-IN" dirty="0"/>
              <a:t> rural           differences etc.</a:t>
            </a:r>
          </a:p>
          <a:p>
            <a:pPr marL="342900" indent="-342900">
              <a:buAutoNum type="arabicParenR" startAt="5"/>
            </a:pPr>
            <a:r>
              <a:rPr lang="en-IN" dirty="0"/>
              <a:t>Migration : Is movement of people from one place to </a:t>
            </a:r>
            <a:r>
              <a:rPr lang="en-IN" dirty="0" err="1"/>
              <a:t>another.Demographers</a:t>
            </a:r>
            <a:r>
              <a:rPr lang="en-IN" dirty="0"/>
              <a:t> study general trends of  </a:t>
            </a:r>
            <a:r>
              <a:rPr lang="en-IN" dirty="0" err="1"/>
              <a:t>migration,reasons</a:t>
            </a:r>
            <a:r>
              <a:rPr lang="en-IN" dirty="0"/>
              <a:t> for </a:t>
            </a:r>
            <a:r>
              <a:rPr lang="en-IN" dirty="0" err="1"/>
              <a:t>migration.It</a:t>
            </a:r>
            <a:r>
              <a:rPr lang="en-IN" dirty="0"/>
              <a:t> studies differential migration  by age ,sex, marital </a:t>
            </a:r>
            <a:r>
              <a:rPr lang="en-IN" dirty="0" err="1"/>
              <a:t>status,educational</a:t>
            </a:r>
            <a:r>
              <a:rPr lang="en-IN" dirty="0"/>
              <a:t> qualification etc.</a:t>
            </a:r>
          </a:p>
        </p:txBody>
      </p:sp>
    </p:spTree>
    <p:extLst>
      <p:ext uri="{BB962C8B-B14F-4D97-AF65-F5344CB8AC3E}">
        <p14:creationId xmlns:p14="http://schemas.microsoft.com/office/powerpoint/2010/main" val="1279965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0032CB9-F624-4E9F-8221-A23DA78F1ECE}"/>
              </a:ext>
            </a:extLst>
          </p:cNvPr>
          <p:cNvSpPr txBox="1"/>
          <p:nvPr/>
        </p:nvSpPr>
        <p:spPr>
          <a:xfrm>
            <a:off x="1335186" y="396510"/>
            <a:ext cx="6748757" cy="5078313"/>
          </a:xfrm>
          <a:prstGeom prst="rect">
            <a:avLst/>
          </a:prstGeom>
          <a:noFill/>
        </p:spPr>
        <p:txBody>
          <a:bodyPr wrap="square" rtlCol="0">
            <a:spAutoFit/>
          </a:bodyPr>
          <a:lstStyle/>
          <a:p>
            <a:r>
              <a:rPr lang="en-IN" dirty="0"/>
              <a:t>7)Labour force : labour force is active field of demography which counts economically active population both employed and </a:t>
            </a:r>
            <a:r>
              <a:rPr lang="en-IN" dirty="0" err="1"/>
              <a:t>unemployed.Many</a:t>
            </a:r>
            <a:r>
              <a:rPr lang="en-IN" dirty="0"/>
              <a:t> studies related to unemployment are undertaken by demographers.</a:t>
            </a:r>
          </a:p>
          <a:p>
            <a:endParaRPr lang="en-IN" dirty="0"/>
          </a:p>
          <a:p>
            <a:r>
              <a:rPr lang="en-IN" dirty="0"/>
              <a:t>8) Population policy: population policies are framed by different </a:t>
            </a:r>
            <a:r>
              <a:rPr lang="en-IN" dirty="0" err="1"/>
              <a:t>demographers.the</a:t>
            </a:r>
            <a:r>
              <a:rPr lang="en-IN" dirty="0"/>
              <a:t> study of population policy includes Family planning progress and </a:t>
            </a:r>
            <a:r>
              <a:rPr lang="en-IN" dirty="0" err="1"/>
              <a:t>achivements,organizational</a:t>
            </a:r>
            <a:r>
              <a:rPr lang="en-IN" dirty="0"/>
              <a:t> </a:t>
            </a:r>
            <a:r>
              <a:rPr lang="en-IN" dirty="0" err="1"/>
              <a:t>structure,services</a:t>
            </a:r>
            <a:r>
              <a:rPr lang="en-IN" dirty="0"/>
              <a:t> and </a:t>
            </a:r>
            <a:r>
              <a:rPr lang="en-IN" dirty="0" err="1"/>
              <a:t>supplies,education</a:t>
            </a:r>
            <a:r>
              <a:rPr lang="en-IN" dirty="0"/>
              <a:t> and motivation.</a:t>
            </a:r>
          </a:p>
          <a:p>
            <a:endParaRPr lang="en-IN" dirty="0"/>
          </a:p>
          <a:p>
            <a:r>
              <a:rPr lang="en-IN" dirty="0"/>
              <a:t>Hence to conclude the nature of social demography performs all function of scientific discipline such as cause and effect </a:t>
            </a:r>
            <a:r>
              <a:rPr lang="en-IN" dirty="0" err="1"/>
              <a:t>relationship,prediction</a:t>
            </a:r>
            <a:r>
              <a:rPr lang="en-IN" dirty="0"/>
              <a:t> about future .It uses all scientific methods of studies like observation and </a:t>
            </a:r>
            <a:r>
              <a:rPr lang="en-IN" dirty="0" err="1"/>
              <a:t>analysis.It</a:t>
            </a:r>
            <a:r>
              <a:rPr lang="en-IN" dirty="0"/>
              <a:t> is a positive science which studies </a:t>
            </a:r>
            <a:r>
              <a:rPr lang="en-IN" dirty="0" err="1"/>
              <a:t>bith</a:t>
            </a:r>
            <a:r>
              <a:rPr lang="en-IN" dirty="0"/>
              <a:t> quantitative and qualitative aspect of demography.</a:t>
            </a:r>
          </a:p>
          <a:p>
            <a:endParaRPr lang="en-IN" dirty="0"/>
          </a:p>
          <a:p>
            <a:endParaRPr lang="en-IN" dirty="0"/>
          </a:p>
        </p:txBody>
      </p:sp>
    </p:spTree>
    <p:extLst>
      <p:ext uri="{BB962C8B-B14F-4D97-AF65-F5344CB8AC3E}">
        <p14:creationId xmlns:p14="http://schemas.microsoft.com/office/powerpoint/2010/main" val="956992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CB0D59-DF80-48DB-ACB5-AD7CE5A2929A}"/>
              </a:ext>
            </a:extLst>
          </p:cNvPr>
          <p:cNvSpPr txBox="1"/>
          <p:nvPr/>
        </p:nvSpPr>
        <p:spPr>
          <a:xfrm>
            <a:off x="1294726" y="210394"/>
            <a:ext cx="7396121" cy="5632311"/>
          </a:xfrm>
          <a:prstGeom prst="rect">
            <a:avLst/>
          </a:prstGeom>
          <a:noFill/>
        </p:spPr>
        <p:txBody>
          <a:bodyPr wrap="square" rtlCol="0">
            <a:spAutoFit/>
          </a:bodyPr>
          <a:lstStyle/>
          <a:p>
            <a:r>
              <a:rPr lang="en-IN" dirty="0"/>
              <a:t>IMPORTANCE OF SOCIAL DEMOGRAPHY</a:t>
            </a:r>
          </a:p>
          <a:p>
            <a:r>
              <a:rPr lang="en-IN" dirty="0"/>
              <a:t> The importance of social demography can be gazed from the work it is involved in .They are;</a:t>
            </a:r>
          </a:p>
          <a:p>
            <a:pPr marL="342900" indent="-342900">
              <a:buAutoNum type="arabicPeriod"/>
            </a:pPr>
            <a:r>
              <a:rPr lang="en-IN" dirty="0"/>
              <a:t>Health Planning:</a:t>
            </a:r>
          </a:p>
          <a:p>
            <a:pPr marL="285750" indent="-285750">
              <a:buFont typeface="Arial" panose="020B0604020202020204" pitchFamily="34" charset="0"/>
              <a:buChar char="•"/>
            </a:pPr>
            <a:r>
              <a:rPr lang="en-IN" dirty="0"/>
              <a:t>Demography studies help in the health planning of states and nations.</a:t>
            </a:r>
          </a:p>
          <a:p>
            <a:pPr marL="285750" indent="-285750">
              <a:buFont typeface="Arial" panose="020B0604020202020204" pitchFamily="34" charset="0"/>
              <a:buChar char="•"/>
            </a:pPr>
            <a:r>
              <a:rPr lang="en-IN" dirty="0"/>
              <a:t>Demographers play a vital role in framing of National Health policies and programs.</a:t>
            </a:r>
          </a:p>
          <a:p>
            <a:pPr marL="342900" indent="-342900">
              <a:buAutoNum type="arabicPeriod" startAt="2"/>
            </a:pPr>
            <a:r>
              <a:rPr lang="en-IN" dirty="0"/>
              <a:t>Employment planning:  </a:t>
            </a:r>
          </a:p>
          <a:p>
            <a:pPr marL="285750" indent="-285750">
              <a:buFont typeface="Arial" panose="020B0604020202020204" pitchFamily="34" charset="0"/>
              <a:buChar char="•"/>
            </a:pPr>
            <a:r>
              <a:rPr lang="en-IN" dirty="0"/>
              <a:t>unemployment and under employment are serious problems both in developed and developing Nations</a:t>
            </a:r>
          </a:p>
          <a:p>
            <a:pPr marL="285750" indent="-285750">
              <a:buFont typeface="Arial" panose="020B0604020202020204" pitchFamily="34" charset="0"/>
              <a:buChar char="•"/>
            </a:pPr>
            <a:r>
              <a:rPr lang="en-IN" dirty="0"/>
              <a:t>Employment planning requires the assistance of population studies and demographical experts to study </a:t>
            </a:r>
            <a:r>
              <a:rPr lang="en-IN" dirty="0" err="1"/>
              <a:t>migration,immigration</a:t>
            </a:r>
            <a:r>
              <a:rPr lang="en-IN" dirty="0"/>
              <a:t> which are important areas of demography.</a:t>
            </a:r>
          </a:p>
          <a:p>
            <a:r>
              <a:rPr lang="en-IN" dirty="0"/>
              <a:t>3. Food supply;</a:t>
            </a:r>
          </a:p>
          <a:p>
            <a:pPr marL="285750" indent="-285750">
              <a:buFont typeface="Arial" panose="020B0604020202020204" pitchFamily="34" charset="0"/>
              <a:buChar char="•"/>
            </a:pPr>
            <a:r>
              <a:rPr lang="en-IN" dirty="0"/>
              <a:t> food supply is one of the prominent prerequisite  for  under developed and  developing nations.</a:t>
            </a:r>
          </a:p>
          <a:p>
            <a:pPr marL="285750" indent="-285750">
              <a:buFont typeface="Arial" panose="020B0604020202020204" pitchFamily="34" charset="0"/>
              <a:buChar char="•"/>
            </a:pPr>
            <a:r>
              <a:rPr lang="en-IN" dirty="0"/>
              <a:t>Inadequate food supply results poverty and high death rate.</a:t>
            </a:r>
          </a:p>
          <a:p>
            <a:pPr marL="285750" indent="-285750">
              <a:buFont typeface="Arial" panose="020B0604020202020204" pitchFamily="34" charset="0"/>
              <a:buChar char="•"/>
            </a:pPr>
            <a:r>
              <a:rPr lang="en-IN" dirty="0"/>
              <a:t>Population studies help in proper implementation of food supply.</a:t>
            </a:r>
          </a:p>
          <a:p>
            <a:pPr marL="285750" indent="-285750">
              <a:buFont typeface="Arial" panose="020B0604020202020204" pitchFamily="34" charset="0"/>
              <a:buChar char="•"/>
            </a:pPr>
            <a:endParaRPr lang="en-IN" dirty="0"/>
          </a:p>
        </p:txBody>
      </p:sp>
    </p:spTree>
    <p:extLst>
      <p:ext uri="{BB962C8B-B14F-4D97-AF65-F5344CB8AC3E}">
        <p14:creationId xmlns:p14="http://schemas.microsoft.com/office/powerpoint/2010/main" val="1843632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FEDE76-F1B8-4034-AEBF-B18D4D92C1C8}"/>
              </a:ext>
            </a:extLst>
          </p:cNvPr>
          <p:cNvSpPr txBox="1"/>
          <p:nvPr/>
        </p:nvSpPr>
        <p:spPr>
          <a:xfrm>
            <a:off x="469337" y="566443"/>
            <a:ext cx="8804136" cy="5355312"/>
          </a:xfrm>
          <a:prstGeom prst="rect">
            <a:avLst/>
          </a:prstGeom>
          <a:noFill/>
        </p:spPr>
        <p:txBody>
          <a:bodyPr wrap="square" rtlCol="0">
            <a:spAutoFit/>
          </a:bodyPr>
          <a:lstStyle/>
          <a:p>
            <a:r>
              <a:rPr lang="en-IN" dirty="0"/>
              <a:t>4. Educational planning ;</a:t>
            </a:r>
          </a:p>
          <a:p>
            <a:pPr marL="285750" indent="-285750">
              <a:buFont typeface="Arial" panose="020B0604020202020204" pitchFamily="34" charset="0"/>
              <a:buChar char="•"/>
            </a:pPr>
            <a:r>
              <a:rPr lang="en-IN" dirty="0"/>
              <a:t>Nations progress is dependent on the educational attainment of the people.</a:t>
            </a:r>
          </a:p>
          <a:p>
            <a:pPr marL="285750" indent="-285750">
              <a:buFont typeface="Arial" panose="020B0604020202020204" pitchFamily="34" charset="0"/>
              <a:buChar char="•"/>
            </a:pPr>
            <a:r>
              <a:rPr lang="en-IN" dirty="0"/>
              <a:t>Demographical studies help in the estimation of number of literate and illiterate.</a:t>
            </a:r>
          </a:p>
          <a:p>
            <a:pPr marL="285750" indent="-285750">
              <a:buFont typeface="Arial" panose="020B0604020202020204" pitchFamily="34" charset="0"/>
              <a:buChar char="•"/>
            </a:pPr>
            <a:r>
              <a:rPr lang="en-IN" dirty="0"/>
              <a:t>Educational planning for children as well as uneducated adults needs demographical assistance to enhance literary and educational attainment</a:t>
            </a:r>
          </a:p>
          <a:p>
            <a:r>
              <a:rPr lang="en-IN" dirty="0"/>
              <a:t>5. Housing planning ;</a:t>
            </a:r>
          </a:p>
          <a:p>
            <a:pPr marL="285750" indent="-285750">
              <a:buFont typeface="Arial" panose="020B0604020202020204" pitchFamily="34" charset="0"/>
              <a:buChar char="•"/>
            </a:pPr>
            <a:r>
              <a:rPr lang="en-IN" dirty="0"/>
              <a:t>Housing is one of the basic necessities of life   .Increase in population leads to increase in demand of house.</a:t>
            </a:r>
          </a:p>
          <a:p>
            <a:pPr marL="285750" indent="-285750">
              <a:buFont typeface="Arial" panose="020B0604020202020204" pitchFamily="34" charset="0"/>
              <a:buChar char="•"/>
            </a:pPr>
            <a:r>
              <a:rPr lang="en-IN" dirty="0"/>
              <a:t>The data  provided  by the demographers such as mortality , </a:t>
            </a:r>
            <a:r>
              <a:rPr lang="en-IN" dirty="0" err="1"/>
              <a:t>fertility,migration</a:t>
            </a:r>
            <a:r>
              <a:rPr lang="en-IN" dirty="0"/>
              <a:t> and family formation provide basis for the house required.</a:t>
            </a:r>
          </a:p>
          <a:p>
            <a:r>
              <a:rPr lang="en-IN" dirty="0"/>
              <a:t>6.Planning regarding migration;</a:t>
            </a:r>
          </a:p>
          <a:p>
            <a:pPr marL="285750" indent="-285750">
              <a:buFont typeface="Arial" panose="020B0604020202020204" pitchFamily="34" charset="0"/>
              <a:buChar char="•"/>
            </a:pPr>
            <a:r>
              <a:rPr lang="en-IN" dirty="0"/>
              <a:t>  Many developing nation  of the  world like India  facing the problem of migration.</a:t>
            </a:r>
          </a:p>
          <a:p>
            <a:pPr marL="285750" indent="-285750">
              <a:buFont typeface="Arial" panose="020B0604020202020204" pitchFamily="34" charset="0"/>
              <a:buChar char="•"/>
            </a:pPr>
            <a:r>
              <a:rPr lang="en-IN" dirty="0"/>
              <a:t>People especially highly qualified are moving to western countries in search of jobs.</a:t>
            </a:r>
          </a:p>
          <a:p>
            <a:pPr marL="285750" indent="-285750">
              <a:buFont typeface="Arial" panose="020B0604020202020204" pitchFamily="34" charset="0"/>
              <a:buChar char="•"/>
            </a:pPr>
            <a:r>
              <a:rPr lang="en-IN" dirty="0"/>
              <a:t>Data concerning migration , immigration and emigration are of utmost importance to ring qualitative changes. </a:t>
            </a:r>
          </a:p>
          <a:p>
            <a:pPr marL="285750" indent="-285750">
              <a:buFont typeface="Arial" panose="020B0604020202020204" pitchFamily="34" charset="0"/>
              <a:buChar char="•"/>
            </a:pPr>
            <a:endParaRPr lang="en-IN" dirty="0"/>
          </a:p>
        </p:txBody>
      </p:sp>
    </p:spTree>
    <p:extLst>
      <p:ext uri="{BB962C8B-B14F-4D97-AF65-F5344CB8AC3E}">
        <p14:creationId xmlns:p14="http://schemas.microsoft.com/office/powerpoint/2010/main" val="2224891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BDE3C1-047F-4C67-AD78-070939B37CDC}"/>
              </a:ext>
            </a:extLst>
          </p:cNvPr>
          <p:cNvSpPr txBox="1"/>
          <p:nvPr/>
        </p:nvSpPr>
        <p:spPr>
          <a:xfrm flipH="1">
            <a:off x="364141" y="704007"/>
            <a:ext cx="8278152" cy="8125301"/>
          </a:xfrm>
          <a:prstGeom prst="rect">
            <a:avLst/>
          </a:prstGeom>
          <a:noFill/>
        </p:spPr>
        <p:txBody>
          <a:bodyPr wrap="square" rtlCol="0">
            <a:spAutoFit/>
          </a:bodyPr>
          <a:lstStyle/>
          <a:p>
            <a:r>
              <a:rPr lang="en-IN" dirty="0"/>
              <a:t>7.Economic Planning;</a:t>
            </a:r>
          </a:p>
          <a:p>
            <a:pPr marL="285750" indent="-285750">
              <a:buFont typeface="Arial" panose="020B0604020202020204" pitchFamily="34" charset="0"/>
              <a:buChar char="•"/>
            </a:pPr>
            <a:r>
              <a:rPr lang="en-IN" dirty="0"/>
              <a:t>Economic Planning is must for a nation to achieve sustainable development.</a:t>
            </a:r>
          </a:p>
          <a:p>
            <a:pPr marL="285750" indent="-285750">
              <a:buFont typeface="Arial" panose="020B0604020202020204" pitchFamily="34" charset="0"/>
              <a:buChar char="•"/>
            </a:pPr>
            <a:r>
              <a:rPr lang="en-IN" dirty="0"/>
              <a:t>Economic plan of the country is  planned and prioritized based on the data  provided by demographers.</a:t>
            </a:r>
          </a:p>
          <a:p>
            <a:pPr marL="285750" indent="-285750">
              <a:buFont typeface="Arial" panose="020B0604020202020204" pitchFamily="34" charset="0"/>
              <a:buChar char="•"/>
            </a:pPr>
            <a:r>
              <a:rPr lang="en-IN" dirty="0"/>
              <a:t>Population data are used to project future trends related to birth ,death , ageing, employment and migration etc.</a:t>
            </a:r>
          </a:p>
          <a:p>
            <a:pPr marL="285750" indent="-285750">
              <a:buFont typeface="Arial" panose="020B0604020202020204" pitchFamily="34" charset="0"/>
              <a:buChar char="•"/>
            </a:pPr>
            <a:endParaRPr lang="en-IN" dirty="0"/>
          </a:p>
          <a:p>
            <a:r>
              <a:rPr lang="en-IN" dirty="0"/>
              <a:t>Importance of demography in general.</a:t>
            </a:r>
          </a:p>
          <a:p>
            <a:r>
              <a:rPr lang="en-IN" dirty="0"/>
              <a:t>1. ECONOMY</a:t>
            </a:r>
          </a:p>
          <a:p>
            <a:pPr marL="285750" indent="-285750">
              <a:buFont typeface="Arial" panose="020B0604020202020204" pitchFamily="34" charset="0"/>
              <a:buChar char="•"/>
            </a:pPr>
            <a:r>
              <a:rPr lang="en-IN" dirty="0"/>
              <a:t>Study of demography is very essential for the growth of  economy.</a:t>
            </a:r>
          </a:p>
          <a:p>
            <a:pPr marL="285750" indent="-285750">
              <a:buFont typeface="Arial" panose="020B0604020202020204" pitchFamily="34" charset="0"/>
              <a:buChar char="•"/>
            </a:pPr>
            <a:r>
              <a:rPr lang="en-IN" dirty="0"/>
              <a:t>Rise in population need to be curbed with appropriate measures to accelerate the growth of economy.</a:t>
            </a:r>
          </a:p>
          <a:p>
            <a:r>
              <a:rPr lang="en-IN" dirty="0"/>
              <a:t>2. SOCIETY</a:t>
            </a:r>
          </a:p>
          <a:p>
            <a:pPr marL="285750" indent="-285750">
              <a:buFont typeface="Arial" panose="020B0604020202020204" pitchFamily="34" charset="0"/>
              <a:buChar char="•"/>
            </a:pPr>
            <a:r>
              <a:rPr lang="en-IN" dirty="0"/>
              <a:t>Society faces innumerable social problems in order to find solution to this problem study of population is must.</a:t>
            </a:r>
          </a:p>
          <a:p>
            <a:pPr marL="285750" indent="-285750">
              <a:buFont typeface="Arial" panose="020B0604020202020204" pitchFamily="34" charset="0"/>
              <a:buChar char="•"/>
            </a:pPr>
            <a:r>
              <a:rPr lang="en-IN" dirty="0"/>
              <a:t>Demographers helps in resolving general social problems like transport and electricity etc.</a:t>
            </a:r>
          </a:p>
          <a:p>
            <a:r>
              <a:rPr lang="en-IN" dirty="0"/>
              <a:t>3.POLITICAL SYSTEM</a:t>
            </a:r>
          </a:p>
          <a:p>
            <a:pPr marL="285750" indent="-285750">
              <a:buFont typeface="Arial" panose="020B0604020202020204" pitchFamily="34" charset="0"/>
              <a:buChar char="•"/>
            </a:pPr>
            <a:r>
              <a:rPr lang="en-IN" dirty="0"/>
              <a:t>Electoral constituents are made using the census</a:t>
            </a:r>
          </a:p>
          <a:p>
            <a:pPr marL="285750" indent="-285750">
              <a:buFont typeface="Arial" panose="020B0604020202020204" pitchFamily="34" charset="0"/>
              <a:buChar char="•"/>
            </a:pPr>
            <a:r>
              <a:rPr lang="en-IN" dirty="0"/>
              <a:t>Political parties use demographical features like age ,sex , education and income to create their manifesto.</a:t>
            </a:r>
          </a:p>
          <a:p>
            <a:endParaRPr lang="en-IN" dirty="0"/>
          </a:p>
          <a:p>
            <a:endParaRPr lang="en-IN" dirty="0"/>
          </a:p>
          <a:p>
            <a:endParaRPr lang="en-IN" dirty="0"/>
          </a:p>
          <a:p>
            <a:endParaRPr lang="en-IN" dirty="0"/>
          </a:p>
          <a:p>
            <a:endParaRPr lang="en-IN" dirty="0"/>
          </a:p>
          <a:p>
            <a:endParaRPr lang="en-IN" dirty="0"/>
          </a:p>
          <a:p>
            <a:endParaRPr lang="en-IN" dirty="0"/>
          </a:p>
        </p:txBody>
      </p:sp>
    </p:spTree>
    <p:extLst>
      <p:ext uri="{BB962C8B-B14F-4D97-AF65-F5344CB8AC3E}">
        <p14:creationId xmlns:p14="http://schemas.microsoft.com/office/powerpoint/2010/main" val="2600393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1ECD56-F0A0-4EDF-BEAC-89D285E9DBB1}"/>
              </a:ext>
            </a:extLst>
          </p:cNvPr>
          <p:cNvSpPr txBox="1"/>
          <p:nvPr/>
        </p:nvSpPr>
        <p:spPr>
          <a:xfrm>
            <a:off x="404603" y="493614"/>
            <a:ext cx="7266648" cy="2031325"/>
          </a:xfrm>
          <a:prstGeom prst="rect">
            <a:avLst/>
          </a:prstGeom>
          <a:noFill/>
        </p:spPr>
        <p:txBody>
          <a:bodyPr wrap="square" rtlCol="0">
            <a:spAutoFit/>
          </a:bodyPr>
          <a:lstStyle/>
          <a:p>
            <a:r>
              <a:rPr lang="en-IN" dirty="0"/>
              <a:t>FOR ADMINISTRATORS;</a:t>
            </a:r>
          </a:p>
          <a:p>
            <a:pPr marL="285750" indent="-285750">
              <a:buFont typeface="Arial" panose="020B0604020202020204" pitchFamily="34" charset="0"/>
              <a:buChar char="•"/>
            </a:pPr>
            <a:r>
              <a:rPr lang="en-IN" dirty="0"/>
              <a:t>Demographical studies are useful in administration and bureaucracy.</a:t>
            </a:r>
          </a:p>
          <a:p>
            <a:pPr marL="285750" indent="-285750">
              <a:buFont typeface="Arial" panose="020B0604020202020204" pitchFamily="34" charset="0"/>
              <a:buChar char="•"/>
            </a:pPr>
            <a:r>
              <a:rPr lang="en-IN" dirty="0"/>
              <a:t>Increase in population has led to many problems like Migration , Urbanization ,scarcity of water , electricity and transportation.</a:t>
            </a:r>
          </a:p>
          <a:p>
            <a:pPr marL="285750" indent="-285750">
              <a:buFont typeface="Arial" panose="020B0604020202020204" pitchFamily="34" charset="0"/>
              <a:buChar char="•"/>
            </a:pPr>
            <a:r>
              <a:rPr lang="en-IN" dirty="0"/>
              <a:t>Demographical studies helps to address these problems.</a:t>
            </a:r>
          </a:p>
          <a:p>
            <a:endParaRPr lang="en-IN" dirty="0"/>
          </a:p>
        </p:txBody>
      </p:sp>
    </p:spTree>
    <p:extLst>
      <p:ext uri="{BB962C8B-B14F-4D97-AF65-F5344CB8AC3E}">
        <p14:creationId xmlns:p14="http://schemas.microsoft.com/office/powerpoint/2010/main" val="4250920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B1CCAD-2215-02CE-B151-37FA2200F980}"/>
              </a:ext>
            </a:extLst>
          </p:cNvPr>
          <p:cNvSpPr txBox="1"/>
          <p:nvPr/>
        </p:nvSpPr>
        <p:spPr>
          <a:xfrm>
            <a:off x="2411427" y="979135"/>
            <a:ext cx="6546456" cy="769441"/>
          </a:xfrm>
          <a:prstGeom prst="rect">
            <a:avLst/>
          </a:prstGeom>
          <a:noFill/>
        </p:spPr>
        <p:txBody>
          <a:bodyPr wrap="square" rtlCol="0">
            <a:spAutoFit/>
          </a:bodyPr>
          <a:lstStyle/>
          <a:p>
            <a:r>
              <a:rPr lang="en-IN" sz="4400" b="1" u="sng" dirty="0">
                <a:solidFill>
                  <a:srgbClr val="00B050"/>
                </a:solidFill>
                <a:effectLst>
                  <a:outerShdw blurRad="38100" dist="38100" dir="2700000" algn="tl">
                    <a:srgbClr val="000000">
                      <a:alpha val="43137"/>
                    </a:srgbClr>
                  </a:outerShdw>
                </a:effectLst>
              </a:rPr>
              <a:t>THANK YOU</a:t>
            </a:r>
          </a:p>
        </p:txBody>
      </p:sp>
    </p:spTree>
    <p:extLst>
      <p:ext uri="{BB962C8B-B14F-4D97-AF65-F5344CB8AC3E}">
        <p14:creationId xmlns:p14="http://schemas.microsoft.com/office/powerpoint/2010/main" val="53872906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413</TotalTime>
  <Words>1293</Words>
  <Application>Microsoft Office PowerPoint</Application>
  <PresentationFormat>Widescreen</PresentationFormat>
  <Paragraphs>101</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Georgia</vt:lpstr>
      <vt:lpstr>Lato</vt:lpstr>
      <vt:lpstr>Roboto</vt:lpstr>
      <vt:lpstr>Trebuchet MS</vt:lpstr>
      <vt:lpstr>Wingdings 3</vt:lpstr>
      <vt:lpstr>Facet</vt:lpstr>
      <vt:lpstr>SOCIAL DEMOGRAPHY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DEMOGRAPHY</dc:title>
  <dc:creator>Nandini Kanwar</dc:creator>
  <cp:lastModifiedBy>Nandini Kanwar</cp:lastModifiedBy>
  <cp:revision>11</cp:revision>
  <dcterms:created xsi:type="dcterms:W3CDTF">2022-04-17T05:45:53Z</dcterms:created>
  <dcterms:modified xsi:type="dcterms:W3CDTF">2022-07-21T16:26:59Z</dcterms:modified>
</cp:coreProperties>
</file>